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57" r:id="rId2"/>
    <p:sldId id="358" r:id="rId3"/>
    <p:sldId id="365" r:id="rId4"/>
    <p:sldId id="364" r:id="rId5"/>
    <p:sldId id="363" r:id="rId6"/>
    <p:sldId id="366" r:id="rId7"/>
    <p:sldId id="362" r:id="rId8"/>
    <p:sldId id="361" r:id="rId9"/>
    <p:sldId id="360" r:id="rId10"/>
    <p:sldId id="359" r:id="rId11"/>
    <p:sldId id="367" r:id="rId12"/>
    <p:sldId id="368" r:id="rId13"/>
    <p:sldId id="369" r:id="rId14"/>
    <p:sldId id="370" r:id="rId15"/>
    <p:sldId id="371" r:id="rId16"/>
    <p:sldId id="372" r:id="rId1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1752B"/>
    <a:srgbClr val="0000FF"/>
    <a:srgbClr val="3366FF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22" autoAdjust="0"/>
    <p:restoredTop sz="94737" autoAdjust="0"/>
  </p:normalViewPr>
  <p:slideViewPr>
    <p:cSldViewPr>
      <p:cViewPr varScale="1">
        <p:scale>
          <a:sx n="67" d="100"/>
          <a:sy n="67" d="100"/>
        </p:scale>
        <p:origin x="-10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3E1F95C-73D7-41E3-9300-7126D2D99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23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E1F95C-73D7-41E3-9300-7126D2D99C0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pic>
        <p:nvPicPr>
          <p:cNvPr id="6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5500688"/>
            <a:ext cx="1500187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607D4-83BC-458F-A711-C073E66D9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C29D6-03FA-48EF-878E-5BB82998FF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18BF-DEF9-49B6-B93E-5AC73A7D64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04800"/>
            <a:ext cx="8928992" cy="8199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3924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  <a:lvl2pPr marL="742950" indent="-285750">
              <a:buFont typeface="Wingdings" pitchFamily="2" charset="2"/>
              <a:buChar char="§"/>
              <a:defRPr sz="2800"/>
            </a:lvl2pPr>
            <a:lvl3pPr marL="1143000" indent="-228600">
              <a:buFont typeface="Wingdings" pitchFamily="2" charset="2"/>
              <a:buChar char="§"/>
              <a:defRPr sz="2400"/>
            </a:lvl3pPr>
            <a:lvl4pPr marL="1600200" indent="-228600">
              <a:buFont typeface="Wingdings" pitchFamily="2" charset="2"/>
              <a:buChar char="§"/>
              <a:defRPr sz="2000"/>
            </a:lvl4pPr>
            <a:lvl5pPr marL="2057400" indent="-228600">
              <a:buFont typeface="Wingdings" pitchFamily="2" charset="2"/>
              <a:buChar char="§"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A51E8-8DBE-436F-916C-BB39442FAB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16.2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66937-640A-4FC8-B945-6E8D80DA00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F020-A6D8-426E-9B9C-3930E86221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FEE9-7E27-4FBC-BCB8-865E22947A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E126C-4E9F-46D0-AE93-40B1D0861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258F-4994-43A3-A765-1B271720D1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09CD1-0839-48C3-80D7-D17A891B4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C14AA-6C54-4DA4-8F57-282DBF4ED8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065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60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C2ED2B-5095-499A-931C-CCDD4E249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75" y="5857875"/>
            <a:ext cx="1076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4583" y="1559632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latin typeface="Reprise Title" pitchFamily="2" charset="0"/>
              </a:rPr>
              <a:t>Topic 16 – Kinetics</a:t>
            </a:r>
            <a:br>
              <a:rPr lang="en-US" sz="5400" dirty="0" smtClean="0">
                <a:latin typeface="Reprise Title" pitchFamily="2" charset="0"/>
              </a:rPr>
            </a:br>
            <a:r>
              <a:rPr lang="en-US" sz="5400" dirty="0" smtClean="0">
                <a:latin typeface="Reprise Title" pitchFamily="2" charset="0"/>
              </a:rPr>
              <a:t>16.2 – Reaction Mechanism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0" y="5429250"/>
            <a:ext cx="6400800" cy="11334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T16D07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Rate Law from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rate law for the rate-determining step, predictable from its equation, leads us to the rate expression for the overall equation. </a:t>
            </a:r>
          </a:p>
          <a:p>
            <a:r>
              <a:rPr lang="en-US" dirty="0" smtClean="0"/>
              <a:t>If the rate-determining step is the first step or the only step in the mechanism, then its rate law is the same as the expression for the overall reaction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067119"/>
              </p:ext>
            </p:extLst>
          </p:nvPr>
        </p:nvGraphicFramePr>
        <p:xfrm>
          <a:off x="0" y="4989333"/>
          <a:ext cx="9144000" cy="18688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  <a:gridCol w="304800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Equation for rate-determining</a:t>
                      </a:r>
                      <a:r>
                        <a:rPr lang="en-US" baseline="0" dirty="0" smtClean="0"/>
                        <a:t> step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Molecularity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Rate Law</a:t>
                      </a:r>
                      <a:endParaRPr lang="en-US" dirty="0"/>
                    </a:p>
                  </a:txBody>
                  <a:tcPr/>
                </a:tc>
              </a:tr>
              <a:tr h="3829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 Products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Unimolecular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Rate =</a:t>
                      </a:r>
                      <a:r>
                        <a:rPr lang="en-US" baseline="0" dirty="0" smtClean="0"/>
                        <a:t> k[A]</a:t>
                      </a:r>
                      <a:endParaRPr lang="en-US" dirty="0"/>
                    </a:p>
                  </a:txBody>
                  <a:tcPr/>
                </a:tc>
              </a:tr>
              <a:tr h="3829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products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Bimolecular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Rate = k[A]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829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+ B 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 products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Bimolecular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Rate = k[A][B]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02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Rate Law for Elementary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11752B"/>
                </a:solidFill>
              </a:rPr>
              <a:t>When the rate-determining step is the first step</a:t>
            </a:r>
          </a:p>
          <a:p>
            <a:r>
              <a:rPr lang="en-US" dirty="0" smtClean="0">
                <a:solidFill>
                  <a:srgbClr val="11752B"/>
                </a:solidFill>
              </a:rPr>
              <a:t>2NO</a:t>
            </a:r>
            <a:r>
              <a:rPr lang="en-US" baseline="-25000" dirty="0" smtClean="0">
                <a:solidFill>
                  <a:srgbClr val="11752B"/>
                </a:solidFill>
              </a:rPr>
              <a:t>2</a:t>
            </a:r>
            <a:r>
              <a:rPr lang="en-US" dirty="0" smtClean="0">
                <a:solidFill>
                  <a:srgbClr val="11752B"/>
                </a:solidFill>
              </a:rPr>
              <a:t>Cl(g) 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 2NO</a:t>
            </a:r>
            <a:r>
              <a:rPr lang="en-US" baseline="-25000" dirty="0" smtClean="0">
                <a:solidFill>
                  <a:srgbClr val="11752B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(g) + Cl</a:t>
            </a:r>
            <a:r>
              <a:rPr lang="en-US" baseline="-25000" dirty="0" smtClean="0">
                <a:solidFill>
                  <a:srgbClr val="11752B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(g)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Step 1: 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Cl(g)  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(g) + </a:t>
            </a:r>
            <a:r>
              <a:rPr lang="en-US" strike="sngStrike" dirty="0" err="1" smtClean="0">
                <a:solidFill>
                  <a:srgbClr val="C00000"/>
                </a:solidFill>
                <a:sym typeface="Wingdings" pitchFamily="2" charset="2"/>
              </a:rPr>
              <a:t>Cl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(g)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This step is slow: rate-determining step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Step 2: 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Cl(g) + </a:t>
            </a:r>
            <a:r>
              <a:rPr lang="en-US" strike="sngStrike" dirty="0" err="1" smtClean="0">
                <a:solidFill>
                  <a:srgbClr val="C00000"/>
                </a:solidFill>
                <a:sym typeface="Wingdings" pitchFamily="2" charset="2"/>
              </a:rPr>
              <a:t>Cl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(g)</a:t>
            </a:r>
            <a:r>
              <a:rPr lang="en-US" dirty="0" smtClean="0">
                <a:sym typeface="Wingdings" pitchFamily="2" charset="2"/>
              </a:rPr>
              <a:t>  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(g) + Cl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(g)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This step is fast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Rate = k[NO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Cl]      first order reaction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45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Rate Law for Elementary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11752B"/>
                </a:solidFill>
              </a:rPr>
              <a:t>When the rate-determining step is not the first step </a:t>
            </a:r>
            <a:r>
              <a:rPr lang="en-US" dirty="0" smtClean="0"/>
              <a:t>in the mechanism, the situation is a bit more complicated because the [reactant] depend on an earlier step which must be taken into account:</a:t>
            </a:r>
          </a:p>
          <a:p>
            <a:r>
              <a:rPr lang="en-US" dirty="0" smtClean="0">
                <a:solidFill>
                  <a:srgbClr val="11752B"/>
                </a:solidFill>
              </a:rPr>
              <a:t>2NO(g) + O</a:t>
            </a:r>
            <a:r>
              <a:rPr lang="en-US" baseline="-25000" dirty="0" smtClean="0">
                <a:solidFill>
                  <a:srgbClr val="11752B"/>
                </a:solidFill>
              </a:rPr>
              <a:t>2</a:t>
            </a:r>
            <a:r>
              <a:rPr lang="en-US" dirty="0" smtClean="0">
                <a:solidFill>
                  <a:srgbClr val="11752B"/>
                </a:solidFill>
              </a:rPr>
              <a:t>(g) 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 2NO</a:t>
            </a:r>
            <a:r>
              <a:rPr lang="en-US" baseline="-25000" dirty="0" smtClean="0">
                <a:solidFill>
                  <a:srgbClr val="11752B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(g)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Step 1: NO(g) + NO(g) 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N</a:t>
            </a:r>
            <a:r>
              <a:rPr lang="en-US" strike="sngStrike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O</a:t>
            </a:r>
            <a:r>
              <a:rPr lang="en-US" strike="sngStrike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(g)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fast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Step 2: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N</a:t>
            </a:r>
            <a:r>
              <a:rPr lang="en-US" strike="sngStrike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O</a:t>
            </a:r>
            <a:r>
              <a:rPr lang="en-US" strike="sngStrike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(g) </a:t>
            </a:r>
            <a:r>
              <a:rPr lang="en-US" dirty="0" smtClean="0">
                <a:sym typeface="Wingdings" pitchFamily="2" charset="2"/>
              </a:rPr>
              <a:t>+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(g)  2NO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(g)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Slow: rate-determining step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Rate = k[N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][O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] (but N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depends on [NO]</a:t>
            </a:r>
            <a:r>
              <a:rPr lang="en-US" baseline="30000" dirty="0" smtClean="0">
                <a:sym typeface="Wingdings" pitchFamily="2" charset="2"/>
              </a:rPr>
              <a:t>2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Rate = k[NO]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[O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] (third order overall reaction)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04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Rate Expression Explained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examples explain why the order of the reaction with respect to each reactant is not linked to their coefficients in the overall equation for the reaction </a:t>
            </a:r>
            <a:r>
              <a:rPr lang="en-US" u="sng" dirty="0" smtClean="0">
                <a:solidFill>
                  <a:srgbClr val="11752B"/>
                </a:solidFill>
              </a:rPr>
              <a:t>but instead determined by the coefficients in the rate-determining elementary step!</a:t>
            </a:r>
          </a:p>
          <a:p>
            <a:r>
              <a:rPr lang="en-US" b="1" dirty="0" smtClean="0"/>
              <a:t>Zero Order Explanation: </a:t>
            </a:r>
          </a:p>
          <a:p>
            <a:pPr lvl="1"/>
            <a:r>
              <a:rPr lang="en-US" dirty="0" smtClean="0"/>
              <a:t>[reactant] does not affect the overall rate because it does not take part in the rate determining step</a:t>
            </a:r>
          </a:p>
          <a:p>
            <a:pPr lvl="1"/>
            <a:r>
              <a:rPr lang="en-US" dirty="0" smtClean="0"/>
              <a:t>If a reactant does appear in the rate expression step (1</a:t>
            </a:r>
            <a:r>
              <a:rPr lang="en-US" baseline="30000" dirty="0" smtClean="0"/>
              <a:t>st</a:t>
            </a:r>
            <a:r>
              <a:rPr lang="en-US" dirty="0" smtClean="0"/>
              <a:t> or 2</a:t>
            </a:r>
            <a:r>
              <a:rPr lang="en-US" baseline="30000" dirty="0" smtClean="0"/>
              <a:t>nd</a:t>
            </a:r>
            <a:r>
              <a:rPr lang="en-US" dirty="0" smtClean="0"/>
              <a:t> order), then it, or a derivative of it, must appear in the rate-determining step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5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Transition State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transition-state theory </a:t>
            </a:r>
            <a:r>
              <a:rPr lang="en-US" dirty="0" smtClean="0"/>
              <a:t>suggests that as molecules collide and bond breaking/formation take place, the interacting molecules are temporarily in a high-energy and unstable state. </a:t>
            </a:r>
          </a:p>
          <a:p>
            <a:pPr lvl="1"/>
            <a:r>
              <a:rPr lang="en-US" dirty="0" smtClean="0"/>
              <a:t>This state is known as a </a:t>
            </a:r>
            <a:r>
              <a:rPr lang="en-US" b="1" dirty="0" smtClean="0"/>
              <a:t>transition state</a:t>
            </a:r>
            <a:r>
              <a:rPr lang="en-US" dirty="0" smtClean="0"/>
              <a:t> or </a:t>
            </a:r>
            <a:r>
              <a:rPr lang="en-US" b="1" dirty="0" smtClean="0"/>
              <a:t>activated complex</a:t>
            </a:r>
          </a:p>
          <a:p>
            <a:pPr lvl="1"/>
            <a:r>
              <a:rPr lang="en-US" dirty="0" smtClean="0"/>
              <a:t>This state has a higher enthalpy or PE than either reactants or products and is unstable</a:t>
            </a:r>
          </a:p>
          <a:p>
            <a:pPr lvl="1"/>
            <a:r>
              <a:rPr lang="en-US" dirty="0" smtClean="0"/>
              <a:t>State can decompose to re-form reactants or it can undergo further changes for form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7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Transition State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053" y="1124744"/>
            <a:ext cx="8712968" cy="1008112"/>
          </a:xfrm>
        </p:spPr>
        <p:txBody>
          <a:bodyPr/>
          <a:lstStyle/>
          <a:p>
            <a:r>
              <a:rPr lang="en-US" dirty="0" smtClean="0"/>
              <a:t>For example, the simple bimolecular reaction between H</a:t>
            </a:r>
            <a:r>
              <a:rPr lang="en-US" baseline="-25000" dirty="0" smtClean="0"/>
              <a:t>2</a:t>
            </a:r>
            <a:r>
              <a:rPr lang="en-US" dirty="0" smtClean="0"/>
              <a:t>(g) and I</a:t>
            </a:r>
            <a:r>
              <a:rPr lang="en-US" baseline="-25000" dirty="0" smtClean="0"/>
              <a:t>2</a:t>
            </a:r>
            <a:r>
              <a:rPr lang="en-US" dirty="0" smtClean="0"/>
              <a:t>(g) to form HI(g)</a:t>
            </a:r>
          </a:p>
          <a:p>
            <a:pPr lvl="1"/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6457596" y="6234862"/>
            <a:ext cx="244827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6457596" y="4074622"/>
            <a:ext cx="0" cy="21602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6457596" y="4938718"/>
            <a:ext cx="24482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11752B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0" name="Group 19"/>
          <p:cNvGrpSpPr/>
          <p:nvPr/>
        </p:nvGrpSpPr>
        <p:grpSpPr>
          <a:xfrm>
            <a:off x="6457596" y="4308648"/>
            <a:ext cx="2448272" cy="3078342"/>
            <a:chOff x="6457596" y="3591018"/>
            <a:chExt cx="2448272" cy="3078342"/>
          </a:xfrm>
        </p:grpSpPr>
        <p:cxnSp>
          <p:nvCxnSpPr>
            <p:cNvPr id="12" name="Straight Connector 11"/>
            <p:cNvCxnSpPr/>
            <p:nvPr/>
          </p:nvCxnSpPr>
          <p:spPr bwMode="auto">
            <a:xfrm>
              <a:off x="6457596" y="5157192"/>
              <a:ext cx="7787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8127168" y="4725144"/>
              <a:ext cx="7787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rc 16"/>
            <p:cNvSpPr/>
            <p:nvPr/>
          </p:nvSpPr>
          <p:spPr bwMode="auto">
            <a:xfrm>
              <a:off x="7236296" y="3591018"/>
              <a:ext cx="890872" cy="2268252"/>
            </a:xfrm>
            <a:prstGeom prst="arc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" name="Arc 17"/>
            <p:cNvSpPr/>
            <p:nvPr/>
          </p:nvSpPr>
          <p:spPr bwMode="auto">
            <a:xfrm flipH="1">
              <a:off x="7236296" y="3591018"/>
              <a:ext cx="1057504" cy="3078342"/>
            </a:xfrm>
            <a:prstGeom prst="arc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cxnSp>
        <p:nvCxnSpPr>
          <p:cNvPr id="19" name="Straight Connector 18"/>
          <p:cNvCxnSpPr/>
          <p:nvPr/>
        </p:nvCxnSpPr>
        <p:spPr bwMode="auto">
          <a:xfrm>
            <a:off x="7348468" y="4308648"/>
            <a:ext cx="7787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961206" y="6346067"/>
            <a:ext cx="16076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Progress of </a:t>
            </a:r>
            <a:r>
              <a:rPr lang="en-US" sz="1600" dirty="0" err="1" smtClean="0"/>
              <a:t>Rxn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5459635" y="4938718"/>
            <a:ext cx="1655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Potential Energy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442955" y="5576751"/>
            <a:ext cx="1036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H-H + I-I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8050639" y="5104220"/>
            <a:ext cx="1036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H-I + H-I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7219567" y="3426550"/>
            <a:ext cx="9877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H-------H</a:t>
            </a:r>
          </a:p>
          <a:p>
            <a:endParaRPr lang="en-US" sz="1600" dirty="0"/>
          </a:p>
          <a:p>
            <a:r>
              <a:rPr lang="en-US" sz="1600" dirty="0" smtClean="0"/>
              <a:t>I--------I</a:t>
            </a:r>
            <a:endParaRPr lang="en-US" sz="1600" dirty="0"/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7348468" y="3714582"/>
            <a:ext cx="6489" cy="3028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8006590" y="3714582"/>
            <a:ext cx="0" cy="2567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6457596" y="4364705"/>
            <a:ext cx="917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Sufficient</a:t>
            </a:r>
          </a:p>
          <a:p>
            <a:r>
              <a:rPr lang="en-US" sz="1400" dirty="0" smtClean="0"/>
              <a:t>energy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8110681" y="4415498"/>
            <a:ext cx="10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Insufficient</a:t>
            </a:r>
          </a:p>
          <a:p>
            <a:r>
              <a:rPr lang="en-US" sz="1400" dirty="0" smtClean="0"/>
              <a:t>energy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7086037" y="2947632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Transition </a:t>
            </a:r>
          </a:p>
          <a:p>
            <a:pPr algn="ctr"/>
            <a:r>
              <a:rPr lang="en-US" sz="1400" dirty="0" smtClean="0"/>
              <a:t>State complex</a:t>
            </a:r>
            <a:endParaRPr lang="en-US" sz="1400" dirty="0"/>
          </a:p>
        </p:txBody>
      </p:sp>
      <p:sp>
        <p:nvSpPr>
          <p:cNvPr id="39" name="Arc 38"/>
          <p:cNvSpPr/>
          <p:nvPr/>
        </p:nvSpPr>
        <p:spPr bwMode="auto">
          <a:xfrm>
            <a:off x="8037836" y="3260035"/>
            <a:ext cx="651781" cy="218273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0" name="Arc 39"/>
          <p:cNvSpPr/>
          <p:nvPr/>
        </p:nvSpPr>
        <p:spPr bwMode="auto">
          <a:xfrm flipH="1">
            <a:off x="6756256" y="3273335"/>
            <a:ext cx="592212" cy="2182739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-1" y="2079878"/>
            <a:ext cx="644295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LcPeriod"/>
            </a:pPr>
            <a:r>
              <a:rPr lang="en-US" dirty="0" smtClean="0"/>
              <a:t>Enthalpy of individual I</a:t>
            </a:r>
            <a:r>
              <a:rPr lang="en-US" baseline="-25000" dirty="0" smtClean="0"/>
              <a:t>2</a:t>
            </a:r>
            <a:r>
              <a:rPr lang="en-US" dirty="0" smtClean="0"/>
              <a:t> and H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 marL="457200" indent="-457200">
              <a:buFont typeface="+mj-lt"/>
              <a:buAutoNum type="alphaLcPeriod"/>
            </a:pPr>
            <a:r>
              <a:rPr lang="en-US" dirty="0" smtClean="0"/>
              <a:t>Weak covalent bonds begin to form between H and I, at the same time H-H and I-I bonds begin to weaken</a:t>
            </a:r>
          </a:p>
          <a:p>
            <a:pPr marL="457200" indent="-457200">
              <a:buFont typeface="+mj-lt"/>
              <a:buAutoNum type="alphaLcPeriod"/>
            </a:pPr>
            <a:r>
              <a:rPr lang="en-US" dirty="0" smtClean="0"/>
              <a:t>Formation of transition state or activated complex</a:t>
            </a:r>
          </a:p>
          <a:p>
            <a:pPr marL="457200" indent="-457200">
              <a:buFont typeface="+mj-lt"/>
              <a:buAutoNum type="alphaLcPeriod"/>
            </a:pPr>
            <a:r>
              <a:rPr lang="en-US" dirty="0" smtClean="0"/>
              <a:t>H-I bonds continue to shorten and strengthen, H-H and I-I continue to weaken</a:t>
            </a:r>
          </a:p>
          <a:p>
            <a:pPr marL="457200" indent="-457200">
              <a:buFont typeface="+mj-lt"/>
              <a:buAutoNum type="alphaLcPeriod"/>
            </a:pPr>
            <a:r>
              <a:rPr lang="en-US" dirty="0" smtClean="0"/>
              <a:t>Formation of 2HI molecules and their 	enthalpy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751813" y="5874822"/>
            <a:ext cx="308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</a:t>
            </a:r>
            <a:endParaRPr lang="en-US" sz="16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532436" y="3918993"/>
            <a:ext cx="314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b</a:t>
            </a:r>
            <a:endParaRPr lang="en-US" sz="16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528946" y="3677245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</a:t>
            </a:r>
            <a:endParaRPr lang="en-US" sz="16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8751819" y="3977665"/>
            <a:ext cx="314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d</a:t>
            </a:r>
            <a:endParaRPr lang="en-US" sz="1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8445325" y="5554523"/>
            <a:ext cx="306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e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3826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Transition State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 is only formed if the colliding H</a:t>
            </a:r>
            <a:r>
              <a:rPr lang="en-US" baseline="-25000" dirty="0" smtClean="0"/>
              <a:t>2</a:t>
            </a:r>
            <a:r>
              <a:rPr lang="en-US" dirty="0" smtClean="0"/>
              <a:t> and I</a:t>
            </a:r>
            <a:r>
              <a:rPr lang="en-US" baseline="-25000" dirty="0" smtClean="0"/>
              <a:t>2</a:t>
            </a:r>
            <a:r>
              <a:rPr lang="en-US" dirty="0" smtClean="0"/>
              <a:t> have</a:t>
            </a:r>
          </a:p>
          <a:p>
            <a:pPr lvl="1"/>
            <a:r>
              <a:rPr lang="en-US" dirty="0" smtClean="0"/>
              <a:t>Sufficient energy to overcome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r>
              <a:rPr lang="en-US" dirty="0" smtClean="0"/>
              <a:t> barrier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 and I</a:t>
            </a:r>
            <a:r>
              <a:rPr lang="en-US" baseline="-25000" dirty="0" smtClean="0"/>
              <a:t>2</a:t>
            </a:r>
            <a:r>
              <a:rPr lang="en-US" dirty="0" smtClean="0"/>
              <a:t> must collide in a sideways fashion, this is the steric factor or collision geometry</a:t>
            </a:r>
          </a:p>
          <a:p>
            <a:r>
              <a:rPr lang="en-US" dirty="0" smtClean="0"/>
              <a:t>The TST (transition state theory in short) can be used to calculate reaction rates and transition states from a knowledge of:</a:t>
            </a:r>
          </a:p>
          <a:p>
            <a:pPr lvl="1"/>
            <a:r>
              <a:rPr lang="en-US" dirty="0" smtClean="0"/>
              <a:t>Molecular structures</a:t>
            </a:r>
          </a:p>
          <a:p>
            <a:pPr lvl="1"/>
            <a:r>
              <a:rPr lang="en-US" dirty="0" smtClean="0"/>
              <a:t>Shapes of reactants</a:t>
            </a:r>
          </a:p>
        </p:txBody>
      </p:sp>
    </p:spTree>
    <p:extLst>
      <p:ext uri="{BB962C8B-B14F-4D97-AF65-F5344CB8AC3E}">
        <p14:creationId xmlns:p14="http://schemas.microsoft.com/office/powerpoint/2010/main" val="296071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19944"/>
          </a:xfrm>
        </p:spPr>
        <p:txBody>
          <a:bodyPr/>
          <a:lstStyle/>
          <a:p>
            <a:r>
              <a:rPr lang="en-US" sz="4000" b="1" dirty="0"/>
              <a:t>16.2 Reaction mechanism (</a:t>
            </a:r>
            <a:r>
              <a:rPr lang="en-US" sz="4000" b="1" dirty="0" smtClean="0"/>
              <a:t>1 hour)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676456" cy="3888432"/>
          </a:xfrm>
        </p:spPr>
        <p:txBody>
          <a:bodyPr/>
          <a:lstStyle/>
          <a:p>
            <a:r>
              <a:rPr lang="en-US" dirty="0" smtClean="0"/>
              <a:t>16.2.1 </a:t>
            </a:r>
            <a:r>
              <a:rPr lang="en-US" dirty="0"/>
              <a:t>Explain that reactions can occur by more than one step and that the slowest step determines the rate of reaction (rate-determining step). (</a:t>
            </a:r>
            <a:r>
              <a:rPr lang="en-US" dirty="0" smtClean="0"/>
              <a:t>3)</a:t>
            </a:r>
          </a:p>
          <a:p>
            <a:r>
              <a:rPr lang="en-US" dirty="0" smtClean="0"/>
              <a:t>16.2.2 </a:t>
            </a:r>
            <a:r>
              <a:rPr lang="en-US" dirty="0"/>
              <a:t>Describe the relationship between reaction mechanism, order of reaction and rate-determining step. (2)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4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Reaction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reactions that occur at a measureable rate occur as a series of simple steps</a:t>
            </a:r>
          </a:p>
          <a:p>
            <a:r>
              <a:rPr lang="en-US" dirty="0" smtClean="0"/>
              <a:t>The sequence of steps is known as the </a:t>
            </a:r>
            <a:r>
              <a:rPr lang="en-US" b="1" dirty="0" smtClean="0"/>
              <a:t>reaction mechanism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individual steps, </a:t>
            </a:r>
            <a:r>
              <a:rPr lang="en-US" b="1" dirty="0" smtClean="0"/>
              <a:t>elementary steps</a:t>
            </a:r>
            <a:r>
              <a:rPr lang="en-US" dirty="0" smtClean="0"/>
              <a:t>, usually cannot be observed directly so this is in fact a theory about the sequence of events</a:t>
            </a:r>
          </a:p>
          <a:p>
            <a:r>
              <a:rPr lang="en-US" dirty="0" smtClean="0"/>
              <a:t>Kinetic evidence can support a particular mechanism but it cannot prove it to be correct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25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16.2 - Intermediates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the products of a single step are used in the next step and therefore only appear as </a:t>
            </a:r>
            <a:r>
              <a:rPr lang="en-US" b="1" dirty="0" smtClean="0"/>
              <a:t>intermediates</a:t>
            </a:r>
            <a:r>
              <a:rPr lang="en-US" dirty="0" smtClean="0"/>
              <a:t>, not as final products</a:t>
            </a:r>
          </a:p>
          <a:p>
            <a:r>
              <a:rPr lang="en-US" dirty="0" smtClean="0"/>
              <a:t>The sum of the individual steps must be equal to the overall equation (intermediates cancel out)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25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Intermediate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1752B"/>
                </a:solidFill>
              </a:rPr>
              <a:t>NO</a:t>
            </a:r>
            <a:r>
              <a:rPr lang="en-US" baseline="-25000" dirty="0" smtClean="0">
                <a:solidFill>
                  <a:srgbClr val="11752B"/>
                </a:solidFill>
              </a:rPr>
              <a:t>2</a:t>
            </a:r>
            <a:r>
              <a:rPr lang="en-US" dirty="0" smtClean="0">
                <a:solidFill>
                  <a:srgbClr val="11752B"/>
                </a:solidFill>
              </a:rPr>
              <a:t>(g) + CO</a:t>
            </a:r>
            <a:r>
              <a:rPr lang="en-US" baseline="-25000" dirty="0" smtClean="0">
                <a:solidFill>
                  <a:srgbClr val="11752B"/>
                </a:solidFill>
              </a:rPr>
              <a:t>2</a:t>
            </a:r>
            <a:r>
              <a:rPr lang="en-US" dirty="0" smtClean="0">
                <a:solidFill>
                  <a:srgbClr val="11752B"/>
                </a:solidFill>
              </a:rPr>
              <a:t>(g) 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 NO(g) + CO</a:t>
            </a:r>
            <a:r>
              <a:rPr lang="en-US" baseline="-25000" dirty="0" smtClean="0">
                <a:solidFill>
                  <a:srgbClr val="11752B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(g)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Step 1: 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(g) +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NO</a:t>
            </a:r>
            <a:r>
              <a:rPr lang="en-US" strike="sngStrike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(g) </a:t>
            </a:r>
            <a:r>
              <a:rPr lang="en-US" dirty="0" smtClean="0">
                <a:sym typeface="Wingdings" pitchFamily="2" charset="2"/>
              </a:rPr>
              <a:t> NO(g) +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NO</a:t>
            </a:r>
            <a:r>
              <a:rPr lang="en-US" strike="sngStrike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(g)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Step 2: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NO</a:t>
            </a:r>
            <a:r>
              <a:rPr lang="en-US" strike="sngStrike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(g) </a:t>
            </a:r>
            <a:r>
              <a:rPr lang="en-US" dirty="0" smtClean="0">
                <a:sym typeface="Wingdings" pitchFamily="2" charset="2"/>
              </a:rPr>
              <a:t>+ CO(g) 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NO</a:t>
            </a:r>
            <a:r>
              <a:rPr lang="en-US" strike="sngStrike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(g)</a:t>
            </a:r>
            <a:r>
              <a:rPr lang="en-US" dirty="0" smtClean="0">
                <a:sym typeface="Wingdings" pitchFamily="2" charset="2"/>
              </a:rPr>
              <a:t> + 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(g)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NO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is an intermediate, it is being produced and consumed, same with the extra 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05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Intermediate 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1752B"/>
                </a:solidFill>
              </a:rPr>
              <a:t>2HI(</a:t>
            </a:r>
            <a:r>
              <a:rPr lang="en-US" dirty="0" err="1" smtClean="0">
                <a:solidFill>
                  <a:srgbClr val="11752B"/>
                </a:solidFill>
              </a:rPr>
              <a:t>aq</a:t>
            </a:r>
            <a:r>
              <a:rPr lang="en-US" dirty="0" smtClean="0">
                <a:solidFill>
                  <a:srgbClr val="11752B"/>
                </a:solidFill>
              </a:rPr>
              <a:t>) + H</a:t>
            </a:r>
            <a:r>
              <a:rPr lang="en-US" baseline="-25000" dirty="0" smtClean="0">
                <a:solidFill>
                  <a:srgbClr val="11752B"/>
                </a:solidFill>
              </a:rPr>
              <a:t>2</a:t>
            </a:r>
            <a:r>
              <a:rPr lang="en-US" dirty="0" smtClean="0">
                <a:solidFill>
                  <a:srgbClr val="11752B"/>
                </a:solidFill>
              </a:rPr>
              <a:t>O</a:t>
            </a:r>
            <a:r>
              <a:rPr lang="en-US" baseline="-25000" dirty="0" smtClean="0">
                <a:solidFill>
                  <a:srgbClr val="11752B"/>
                </a:solidFill>
              </a:rPr>
              <a:t>2</a:t>
            </a:r>
            <a:r>
              <a:rPr lang="en-US" dirty="0" smtClean="0">
                <a:solidFill>
                  <a:srgbClr val="11752B"/>
                </a:solidFill>
              </a:rPr>
              <a:t>(</a:t>
            </a:r>
            <a:r>
              <a:rPr lang="en-US" dirty="0" err="1" smtClean="0">
                <a:solidFill>
                  <a:srgbClr val="11752B"/>
                </a:solidFill>
              </a:rPr>
              <a:t>aq</a:t>
            </a:r>
            <a:r>
              <a:rPr lang="en-US" dirty="0" smtClean="0">
                <a:solidFill>
                  <a:srgbClr val="11752B"/>
                </a:solidFill>
              </a:rPr>
              <a:t>) 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 I</a:t>
            </a:r>
            <a:r>
              <a:rPr lang="en-US" baseline="-25000" dirty="0" smtClean="0">
                <a:solidFill>
                  <a:srgbClr val="11752B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(</a:t>
            </a:r>
            <a:r>
              <a:rPr lang="en-US" dirty="0" err="1" smtClean="0">
                <a:solidFill>
                  <a:srgbClr val="11752B"/>
                </a:solidFill>
                <a:sym typeface="Wingdings" pitchFamily="2" charset="2"/>
              </a:rPr>
              <a:t>aq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) + 2H</a:t>
            </a:r>
            <a:r>
              <a:rPr lang="en-US" baseline="-25000" dirty="0" smtClean="0">
                <a:solidFill>
                  <a:srgbClr val="11752B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11752B"/>
                </a:solidFill>
                <a:sym typeface="Wingdings" pitchFamily="2" charset="2"/>
              </a:rPr>
              <a:t>O(l)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Step 1: I</a:t>
            </a:r>
            <a:r>
              <a:rPr lang="en-US" baseline="30000" dirty="0" smtClean="0"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 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IO</a:t>
            </a:r>
            <a:r>
              <a:rPr lang="en-US" strike="sngStrike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</a:t>
            </a:r>
            <a:r>
              <a:rPr lang="en-US" strike="sngStrike" dirty="0" err="1" smtClean="0">
                <a:solidFill>
                  <a:srgbClr val="C00000"/>
                </a:solidFill>
                <a:sym typeface="Wingdings" pitchFamily="2" charset="2"/>
              </a:rPr>
              <a:t>aq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) </a:t>
            </a:r>
            <a:r>
              <a:rPr lang="en-US" dirty="0" smtClean="0">
                <a:sym typeface="Wingdings" pitchFamily="2" charset="2"/>
              </a:rPr>
              <a:t>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O(l)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Step 2: H</a:t>
            </a:r>
            <a:r>
              <a:rPr lang="en-US" baseline="30000" dirty="0" smtClean="0">
                <a:sym typeface="Wingdings" pitchFamily="2" charset="2"/>
              </a:rPr>
              <a:t>+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 +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IO</a:t>
            </a:r>
            <a:r>
              <a:rPr lang="en-US" strike="sngStrike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</a:t>
            </a:r>
            <a:r>
              <a:rPr lang="en-US" strike="sngStrike" dirty="0" err="1" smtClean="0">
                <a:solidFill>
                  <a:srgbClr val="C00000"/>
                </a:solidFill>
                <a:sym typeface="Wingdings" pitchFamily="2" charset="2"/>
              </a:rPr>
              <a:t>aq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HIO(</a:t>
            </a:r>
            <a:r>
              <a:rPr lang="en-US" strike="sngStrike" dirty="0" err="1" smtClean="0">
                <a:solidFill>
                  <a:srgbClr val="C00000"/>
                </a:solidFill>
                <a:sym typeface="Wingdings" pitchFamily="2" charset="2"/>
              </a:rPr>
              <a:t>aq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Step 3: I</a:t>
            </a:r>
            <a:r>
              <a:rPr lang="en-US" baseline="30000" dirty="0" smtClean="0"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 +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HIO(</a:t>
            </a:r>
            <a:r>
              <a:rPr lang="en-US" strike="sngStrike" dirty="0" err="1" smtClean="0">
                <a:solidFill>
                  <a:srgbClr val="C00000"/>
                </a:solidFill>
                <a:sym typeface="Wingdings" pitchFamily="2" charset="2"/>
              </a:rPr>
              <a:t>aq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  <a:r>
              <a:rPr lang="en-US" dirty="0" smtClean="0">
                <a:sym typeface="Wingdings" pitchFamily="2" charset="2"/>
              </a:rPr>
              <a:t>  I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 +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OH</a:t>
            </a:r>
            <a:r>
              <a:rPr lang="en-US" strike="sngStrike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</a:t>
            </a:r>
            <a:r>
              <a:rPr lang="en-US" strike="sngStrike" dirty="0" err="1" smtClean="0">
                <a:solidFill>
                  <a:srgbClr val="C00000"/>
                </a:solidFill>
                <a:sym typeface="Wingdings" pitchFamily="2" charset="2"/>
              </a:rPr>
              <a:t>aq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Step 4: H</a:t>
            </a:r>
            <a:r>
              <a:rPr lang="en-US" baseline="30000" dirty="0" smtClean="0">
                <a:sym typeface="Wingdings" pitchFamily="2" charset="2"/>
              </a:rPr>
              <a:t>+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 + 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OH</a:t>
            </a:r>
            <a:r>
              <a:rPr lang="en-US" strike="sngStrike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(</a:t>
            </a:r>
            <a:r>
              <a:rPr lang="en-US" strike="sngStrike" dirty="0" err="1" smtClean="0">
                <a:solidFill>
                  <a:srgbClr val="C00000"/>
                </a:solidFill>
                <a:sym typeface="Wingdings" pitchFamily="2" charset="2"/>
              </a:rPr>
              <a:t>aq</a:t>
            </a:r>
            <a:r>
              <a:rPr lang="en-US" strike="sngStrike" dirty="0" smtClean="0">
                <a:solidFill>
                  <a:srgbClr val="C00000"/>
                </a:solidFill>
                <a:sym typeface="Wingdings" pitchFamily="2" charset="2"/>
              </a:rPr>
              <a:t>) </a:t>
            </a:r>
            <a:r>
              <a:rPr lang="en-US" dirty="0" smtClean="0">
                <a:sym typeface="Wingdings" pitchFamily="2" charset="2"/>
              </a:rPr>
              <a:t>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O(l)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23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16.2 - </a:t>
            </a:r>
            <a:r>
              <a:rPr lang="en-US" dirty="0" err="1" smtClean="0"/>
              <a:t>Molecularity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err="1" smtClean="0"/>
              <a:t>molecularity</a:t>
            </a:r>
            <a:r>
              <a:rPr lang="en-US" dirty="0" smtClean="0"/>
              <a:t> is used in reference to an elementary step to indicate the number of reactant species involved. </a:t>
            </a:r>
          </a:p>
          <a:p>
            <a:pPr lvl="1"/>
            <a:r>
              <a:rPr lang="en-US" b="1" dirty="0" err="1" smtClean="0"/>
              <a:t>Unimolecular</a:t>
            </a:r>
            <a:r>
              <a:rPr lang="en-US" b="1" dirty="0" smtClean="0"/>
              <a:t> Reaction</a:t>
            </a:r>
            <a:r>
              <a:rPr lang="en-US" dirty="0" smtClean="0"/>
              <a:t>: elementary reaction that involves a single reactant particle (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B)</a:t>
            </a:r>
            <a:endParaRPr lang="en-US" dirty="0" smtClean="0"/>
          </a:p>
          <a:p>
            <a:pPr lvl="1"/>
            <a:r>
              <a:rPr lang="en-US" b="1" dirty="0" smtClean="0"/>
              <a:t>Bimolecular Reaction:</a:t>
            </a:r>
            <a:r>
              <a:rPr lang="en-US" dirty="0" smtClean="0"/>
              <a:t> involves two reactant particles (</a:t>
            </a:r>
            <a:r>
              <a:rPr lang="en-US" dirty="0" smtClean="0">
                <a:solidFill>
                  <a:srgbClr val="C00000"/>
                </a:solidFill>
              </a:rPr>
              <a:t>A + B </a:t>
            </a:r>
            <a:r>
              <a:rPr lang="en-US" dirty="0" smtClean="0">
                <a:sym typeface="Wingdings" pitchFamily="2" charset="2"/>
              </a:rPr>
              <a:t> C)</a:t>
            </a:r>
            <a:endParaRPr lang="en-US" dirty="0" smtClean="0"/>
          </a:p>
          <a:p>
            <a:pPr lvl="2"/>
            <a:r>
              <a:rPr lang="en-US" dirty="0" smtClean="0"/>
              <a:t>In the last slide, the reaction between NO</a:t>
            </a:r>
            <a:r>
              <a:rPr lang="en-US" baseline="-25000" dirty="0" smtClean="0"/>
              <a:t>2</a:t>
            </a:r>
            <a:r>
              <a:rPr lang="en-US" dirty="0" smtClean="0"/>
              <a:t> and CO, both elementary steps are bimolecular</a:t>
            </a:r>
          </a:p>
          <a:p>
            <a:pPr lvl="1"/>
            <a:r>
              <a:rPr lang="en-US" b="1" dirty="0" err="1" smtClean="0"/>
              <a:t>Termolculear</a:t>
            </a:r>
            <a:r>
              <a:rPr lang="en-US" b="1" dirty="0" smtClean="0"/>
              <a:t> Reactions: </a:t>
            </a:r>
            <a:r>
              <a:rPr lang="en-US" dirty="0" smtClean="0"/>
              <a:t>because of collision theory and low probability of &gt;2 particles colliding (same time, </a:t>
            </a:r>
            <a:r>
              <a:rPr lang="en-US" dirty="0" err="1" smtClean="0"/>
              <a:t>Ea</a:t>
            </a:r>
            <a:r>
              <a:rPr lang="en-US" dirty="0" smtClean="0"/>
              <a:t>, orientation) = RARE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83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Rate-determining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products of the reaction appear only as fast as the products of the </a:t>
            </a:r>
            <a:r>
              <a:rPr lang="en-US" b="1" dirty="0" smtClean="0"/>
              <a:t>rate-determining</a:t>
            </a:r>
            <a:r>
              <a:rPr lang="en-US" dirty="0" smtClean="0"/>
              <a:t> elementary step. </a:t>
            </a:r>
            <a:endParaRPr lang="en-US" dirty="0"/>
          </a:p>
          <a:p>
            <a:r>
              <a:rPr lang="en-US" dirty="0" smtClean="0"/>
              <a:t>The rate-determining step determines the overall rate of reaction</a:t>
            </a:r>
          </a:p>
          <a:p>
            <a:r>
              <a:rPr lang="en-US" dirty="0" smtClean="0"/>
              <a:t>Think of traffic in an overcrowded city. If the highway is 4 lanes in each direction and the bridge to get over the river is only a single lane in each direction due to construction. The number of cars that can cross the bridge in a given amount of time 	determines the rate of traffic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4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Rate-determining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the rate determining step is an elementary step (a single molecular event) its rate law comes directly from its </a:t>
            </a:r>
            <a:r>
              <a:rPr lang="en-US" dirty="0" err="1" smtClean="0"/>
              <a:t>molecularity</a:t>
            </a:r>
            <a:endParaRPr lang="en-US" dirty="0" smtClean="0"/>
          </a:p>
          <a:p>
            <a:r>
              <a:rPr lang="en-US" dirty="0" smtClean="0"/>
              <a:t>Per collision theory, the [reactant] in the rate-determining step must appear in the rate law for that step, raised the power of its coefficient</a:t>
            </a:r>
          </a:p>
          <a:p>
            <a:pPr lvl="1"/>
            <a:r>
              <a:rPr lang="en-US" dirty="0" smtClean="0"/>
              <a:t>With regard to using the stoichiometric coefficient. This </a:t>
            </a:r>
            <a:r>
              <a:rPr lang="en-US" dirty="0" smtClean="0">
                <a:solidFill>
                  <a:srgbClr val="C00000"/>
                </a:solidFill>
              </a:rPr>
              <a:t>ONLY</a:t>
            </a:r>
            <a:r>
              <a:rPr lang="en-US" dirty="0" smtClean="0"/>
              <a:t> applies for </a:t>
            </a:r>
            <a:r>
              <a:rPr lang="en-US" dirty="0" smtClean="0">
                <a:solidFill>
                  <a:srgbClr val="C00000"/>
                </a:solidFill>
              </a:rPr>
              <a:t>ELEMENTARY STEPS</a:t>
            </a:r>
            <a:r>
              <a:rPr lang="en-US" dirty="0" smtClean="0"/>
              <a:t> and remember this assumption cannot be made for the rate expression of the overall reaction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67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7735</TotalTime>
  <Words>1183</Words>
  <Application>Microsoft Office PowerPoint</Application>
  <PresentationFormat>On-screen Show (4:3)</PresentationFormat>
  <Paragraphs>114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Blueprint</vt:lpstr>
      <vt:lpstr>Topic 16 – Kinetics 16.2 – Reaction Mechanism</vt:lpstr>
      <vt:lpstr>16.2 Reaction mechanism (1 hour)</vt:lpstr>
      <vt:lpstr>16.2 – Reaction Mechanism</vt:lpstr>
      <vt:lpstr>16.2 - Intermediates</vt:lpstr>
      <vt:lpstr>16.2 – Intermediate Example</vt:lpstr>
      <vt:lpstr>16.2 – Intermediate Example 2</vt:lpstr>
      <vt:lpstr>16.2 - Molecularity</vt:lpstr>
      <vt:lpstr>16.2 – Rate-determining Step</vt:lpstr>
      <vt:lpstr>16.2 – Rate-determining Step</vt:lpstr>
      <vt:lpstr>16.2 – Rate Law from </vt:lpstr>
      <vt:lpstr>16.2 – Rate Law for Elementary</vt:lpstr>
      <vt:lpstr>16.2 – Rate Law for Elementary</vt:lpstr>
      <vt:lpstr>16.2 – Rate Expression Explained</vt:lpstr>
      <vt:lpstr>16.2 – Transition State Theory</vt:lpstr>
      <vt:lpstr>16.2 – Transition State Theory</vt:lpstr>
      <vt:lpstr>16.2 – Transition State Theory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240</cp:revision>
  <dcterms:created xsi:type="dcterms:W3CDTF">2011-01-11T01:56:01Z</dcterms:created>
  <dcterms:modified xsi:type="dcterms:W3CDTF">2011-03-14T14:59:48Z</dcterms:modified>
</cp:coreProperties>
</file>